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4" r:id="rId19"/>
    <p:sldId id="271" r:id="rId20"/>
    <p:sldId id="276" r:id="rId21"/>
    <p:sldId id="277" r:id="rId22"/>
    <p:sldId id="275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FF9966"/>
    <a:srgbClr val="FFCC00"/>
    <a:srgbClr val="800080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5" autoAdjust="0"/>
  </p:normalViewPr>
  <p:slideViewPr>
    <p:cSldViewPr>
      <p:cViewPr>
        <p:scale>
          <a:sx n="50" d="100"/>
          <a:sy n="50" d="100"/>
        </p:scale>
        <p:origin x="-89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9A40-3D37-4491-9338-1FF382BEC431}" type="datetimeFigureOut">
              <a:rPr lang="es-ES_tradnl" smtClean="0"/>
              <a:pPr/>
              <a:t>15/09/2014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5AD2F-1187-486A-AC53-C730C54F573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116632"/>
            <a:ext cx="9012632" cy="6210842"/>
            <a:chOff x="35496" y="116632"/>
            <a:chExt cx="9012632" cy="6210842"/>
          </a:xfrm>
        </p:grpSpPr>
        <p:sp>
          <p:nvSpPr>
            <p:cNvPr id="2" name="Rectangle 1"/>
            <p:cNvSpPr/>
            <p:nvPr/>
          </p:nvSpPr>
          <p:spPr>
            <a:xfrm>
              <a:off x="2843808" y="746322"/>
              <a:ext cx="2808312" cy="88247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95000">
                  <a:srgbClr val="C4D6EB"/>
                </a:gs>
                <a:gs pos="10000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latin typeface="Bauhaus 93" panose="04030905020B02020C02" pitchFamily="82" charset="0"/>
                </a:rPr>
                <a:t>Pre</a:t>
              </a:r>
              <a:r>
                <a:rPr lang="fr-FR" sz="3200" b="1" dirty="0" err="1" smtClean="0">
                  <a:latin typeface="Bauhaus 93" panose="04030905020B02020C02" pitchFamily="82" charset="0"/>
                </a:rPr>
                <a:t>miè</a:t>
              </a:r>
              <a:r>
                <a:rPr lang="en-US" sz="3200" b="1" dirty="0" smtClean="0">
                  <a:latin typeface="Bauhaus 93" panose="04030905020B02020C02" pitchFamily="82" charset="0"/>
                </a:rPr>
                <a:t>res</a:t>
              </a:r>
            </a:p>
            <a:p>
              <a:pPr algn="ctr"/>
              <a:r>
                <a:rPr lang="fr-FR" sz="3200" b="1" dirty="0" smtClean="0">
                  <a:latin typeface="Bauhaus 93" panose="04030905020B02020C02" pitchFamily="82" charset="0"/>
                </a:rPr>
                <a:t>Années</a:t>
              </a:r>
              <a:endParaRPr lang="en-US" sz="3200" b="1" dirty="0">
                <a:latin typeface="Bauhaus 93" panose="04030905020B02020C02" pitchFamily="82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35496" y="188639"/>
              <a:ext cx="1331640" cy="371569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0">
                  <a:srgbClr val="9CB86E"/>
                </a:gs>
                <a:gs pos="57000">
                  <a:srgbClr val="156B13"/>
                </a:gs>
                <a:gs pos="35273">
                  <a:srgbClr val="156B13"/>
                </a:gs>
                <a:gs pos="22182">
                  <a:srgbClr val="156B13"/>
                </a:gs>
                <a:gs pos="8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i="1" dirty="0" smtClean="0">
                  <a:latin typeface="Berlin Sans FB Demi" panose="020E0802020502020306" pitchFamily="34" charset="0"/>
                </a:rPr>
                <a:t>Les</a:t>
              </a:r>
              <a:endParaRPr lang="en-US" sz="4800" i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21223841">
              <a:off x="470814" y="4019150"/>
              <a:ext cx="2229247" cy="2308324"/>
            </a:xfrm>
            <a:prstGeom prst="rect">
              <a:avLst/>
            </a:prstGeom>
            <a:solidFill>
              <a:srgbClr val="3399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latin typeface="Arial Narrow" panose="020B0606020202030204" pitchFamily="34" charset="0"/>
                </a:rPr>
                <a:t>Les enfants sont très influençables. Ils tendent à faire ce qu’ils voient,   entendent et vivent. C’est pendant les sept premières années de l’existence que se forment  les habitudes fondamentales de toute la vie,  </a:t>
              </a:r>
              <a:endParaRPr lang="en-US" sz="1600" i="1" dirty="0">
                <a:latin typeface="Arial Narrow" panose="020B060602020203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16216" y="116632"/>
              <a:ext cx="2531912" cy="30777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Bodoni MT Black" panose="02070A03080606020203" pitchFamily="18" charset="0"/>
                </a:rPr>
                <a:t>Division Interaméricaine </a:t>
              </a:r>
              <a:endParaRPr lang="en-US" sz="1400" b="1" dirty="0">
                <a:solidFill>
                  <a:schemeClr val="bg1"/>
                </a:solidFill>
                <a:latin typeface="Bodoni MT Black" panose="02070A03080606020203" pitchFamily="18" charset="0"/>
              </a:endParaRPr>
            </a:p>
          </p:txBody>
        </p:sp>
        <p:sp>
          <p:nvSpPr>
            <p:cNvPr id="6" name="Parallelogram 5"/>
            <p:cNvSpPr/>
            <p:nvPr/>
          </p:nvSpPr>
          <p:spPr>
            <a:xfrm rot="11008278">
              <a:off x="1793822" y="908916"/>
              <a:ext cx="738121" cy="914400"/>
            </a:xfrm>
            <a:prstGeom prst="parallelogram">
              <a:avLst>
                <a:gd name="adj" fmla="val 37970"/>
              </a:avLst>
            </a:prstGeom>
            <a:gradFill>
              <a:gsLst>
                <a:gs pos="0">
                  <a:srgbClr val="DDEBCF">
                    <a:lumMod val="41000"/>
                  </a:srgbClr>
                </a:gs>
                <a:gs pos="28000">
                  <a:srgbClr val="9CB86E"/>
                </a:gs>
                <a:gs pos="95000">
                  <a:srgbClr val="156B1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23728" y="2269321"/>
              <a:ext cx="5267789" cy="1015663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0" dirty="0" smtClean="0">
                  <a:solidFill>
                    <a:schemeClr val="bg1"/>
                  </a:solidFill>
                  <a:latin typeface="Blackadder ITC" panose="04020505051007020D02" pitchFamily="82" charset="0"/>
                </a:rPr>
                <a:t>Formation Certifiée</a:t>
              </a:r>
              <a:endParaRPr lang="en-US" sz="6000" dirty="0">
                <a:solidFill>
                  <a:schemeClr val="bg1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59832" y="3212976"/>
              <a:ext cx="4032448" cy="12003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 smtClean="0">
                  <a:solidFill>
                    <a:schemeClr val="bg1"/>
                  </a:solidFill>
                </a:rPr>
                <a:t>MINISTÈRE AUPRÈS DES ENFANTS 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692696"/>
            <a:ext cx="55446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les sept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années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que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l’enfant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aime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tester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nouveau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. À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opportunité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encouragez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-le en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l’aidant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à faire des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. </a:t>
            </a:r>
            <a:endParaRPr lang="es-ES_tradnl" sz="4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i="1" dirty="0" smtClean="0">
                  <a:latin typeface="Agency FB" panose="020B0503020202020204" pitchFamily="34" charset="0"/>
                </a:rPr>
                <a:t>Années</a:t>
              </a:r>
              <a:endParaRPr lang="en-US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28201"/>
            <a:ext cx="2061205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dirty="0" smtClean="0">
                <a:solidFill>
                  <a:schemeClr val="bg1"/>
                </a:solidFill>
              </a:rPr>
              <a:t>la CONFIANCE EN SOI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51720" y="692696"/>
            <a:ext cx="52565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aiment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défis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contents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croître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adresses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tenter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aventures. 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si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disposés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aider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07704" y="332656"/>
            <a:ext cx="60486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devient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routinière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désintéressent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car elle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devient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ennuyeuse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pourquoi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plus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grands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se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plaignent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souvent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toute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évidence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apprendre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bien que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routinière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lassante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cela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signifie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quelle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plus se faire. Ce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sera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l’objet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leçon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enseigner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128504" y="-27384"/>
            <a:ext cx="568385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Pendant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ces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années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profitent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l’intérêt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naturel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de son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désir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d’aider,il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surprenant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acquérir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et la  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développer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79712" y="260648"/>
            <a:ext cx="54726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nous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continuons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encourager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apprendre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et à faire des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difficiles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foyer,  cela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donne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d’assurance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savent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combien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cela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heureux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et que ce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font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utile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 monde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gagne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332656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confiance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soi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produit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plus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d’assurance</a:t>
            </a:r>
            <a:endParaRPr lang="es-ES_tradnl" sz="36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95736" y="1700808"/>
            <a:ext cx="5544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L’enfant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a des 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chose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développe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l’assurance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pouvoir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réussir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d’autres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domaines</a:t>
            </a:r>
            <a:r>
              <a:rPr lang="es-MX" sz="4000" smtClean="0">
                <a:latin typeface="Arial" pitchFamily="34" charset="0"/>
                <a:cs typeface="Arial" pitchFamily="34" charset="0"/>
              </a:rPr>
              <a:t>. </a:t>
            </a:r>
            <a:endParaRPr lang="es-ES_tradnl" sz="4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108520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3688" y="332656"/>
            <a:ext cx="60486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Apprendre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une grande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variété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tâches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800" dirty="0" err="1">
                <a:latin typeface="Arial" pitchFamily="34" charset="0"/>
                <a:cs typeface="Arial" pitchFamily="34" charset="0"/>
              </a:rPr>
              <a:t>t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endre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enfance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l’ambiance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protectrice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du foyer et de la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octroyer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les  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nécessaires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affronter</a:t>
            </a:r>
            <a:endParaRPr lang="es-MX" sz="3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    son monde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. </a:t>
            </a:r>
            <a:endParaRPr lang="es-ES_tradnl" sz="3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305936"/>
            <a:ext cx="583264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43</a:t>
            </a:r>
          </a:p>
          <a:p>
            <a:pPr algn="ctr"/>
            <a:r>
              <a:rPr lang="es-ES" sz="12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</a:t>
            </a:r>
          </a:p>
          <a:p>
            <a:pPr algn="ctr"/>
            <a:r>
              <a:rPr lang="es-ES" sz="4200" b="1" i="1" spc="300" dirty="0" smtClean="0">
                <a:latin typeface="+mj-lt"/>
                <a:cs typeface="Arial" pitchFamily="34" charset="0"/>
              </a:rPr>
              <a:t>Le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succès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engendre le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succès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;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être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compétent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dans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un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domaine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fortifie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la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confiance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qui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déborde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dans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d’autres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champs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.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404664"/>
            <a:ext cx="6264694" cy="5142185"/>
            <a:chOff x="1426859" y="908720"/>
            <a:chExt cx="7274360" cy="5358209"/>
          </a:xfrm>
        </p:grpSpPr>
        <p:sp>
          <p:nvSpPr>
            <p:cNvPr id="3" name="2 Rectángulo"/>
            <p:cNvSpPr/>
            <p:nvPr/>
          </p:nvSpPr>
          <p:spPr>
            <a:xfrm>
              <a:off x="5941980" y="5785869"/>
              <a:ext cx="2166544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219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761312" y="2255076"/>
              <a:ext cx="6939907" cy="1635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Un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exemple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prophétie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accomplie</a:t>
              </a:r>
              <a:endParaRPr lang="es-ES" sz="48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2564904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14043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Ne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mesurez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pas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 par les normes des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adultes</a:t>
            </a:r>
            <a:endParaRPr lang="es-ES_tradnl" sz="32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23728" y="1340768"/>
            <a:ext cx="57606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possèdent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incorporé en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le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désir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bien faire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encourage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croient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bonne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possibilité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réussir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raffolent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répéter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l’expérience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nouveau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267744" y="548680"/>
            <a:ext cx="6624736" cy="3312368"/>
            <a:chOff x="2267744" y="548680"/>
            <a:chExt cx="6624736" cy="3312368"/>
          </a:xfrm>
        </p:grpSpPr>
        <p:sp>
          <p:nvSpPr>
            <p:cNvPr id="3" name="2 CuadroTexto"/>
            <p:cNvSpPr txBox="1"/>
            <p:nvPr/>
          </p:nvSpPr>
          <p:spPr>
            <a:xfrm>
              <a:off x="2267744" y="2291388"/>
              <a:ext cx="640871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L’édification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de la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confiance</a:t>
              </a:r>
              <a:r>
                <a:rPr lang="es-MX" sz="4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en </a:t>
              </a:r>
              <a:r>
                <a:rPr lang="es-MX" sz="48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soi</a:t>
              </a:r>
              <a:endParaRPr lang="es-MX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7452320" y="548680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err="1" smtClean="0">
                  <a:latin typeface="AntigoniBd" pitchFamily="34" charset="0"/>
                </a:rPr>
                <a:t>Chapitre</a:t>
              </a:r>
              <a:r>
                <a:rPr lang="es-MX" dirty="0" smtClean="0">
                  <a:latin typeface="AntigoniBd" pitchFamily="34" charset="0"/>
                </a:rPr>
                <a:t> 16</a:t>
              </a:r>
              <a:endParaRPr lang="es-MX" dirty="0">
                <a:latin typeface="AntigoniBd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-213411" y="110242"/>
            <a:ext cx="9393923" cy="6775142"/>
            <a:chOff x="-213411" y="110242"/>
            <a:chExt cx="9393923" cy="6775142"/>
          </a:xfrm>
        </p:grpSpPr>
        <p:grpSp>
          <p:nvGrpSpPr>
            <p:cNvPr id="5" name="Group 4"/>
            <p:cNvGrpSpPr/>
            <p:nvPr/>
          </p:nvGrpSpPr>
          <p:grpSpPr>
            <a:xfrm>
              <a:off x="35496" y="6115943"/>
              <a:ext cx="9145016" cy="769441"/>
              <a:chOff x="35496" y="6115943"/>
              <a:chExt cx="9145016" cy="76944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144377" y="6361583"/>
                <a:ext cx="2036135" cy="26161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>
                    <a:solidFill>
                      <a:schemeClr val="bg1"/>
                    </a:solidFill>
                    <a:latin typeface="Bodoni MT Black" panose="02070A03080606020203" pitchFamily="18" charset="0"/>
                  </a:rPr>
                  <a:t>Division Interaméricaine </a:t>
                </a:r>
                <a:endParaRPr lang="en-US" sz="1100" b="1" dirty="0">
                  <a:solidFill>
                    <a:schemeClr val="bg1"/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5496" y="6115943"/>
                <a:ext cx="2232248" cy="769441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i="1" dirty="0" smtClean="0">
                    <a:solidFill>
                      <a:schemeClr val="bg1"/>
                    </a:solidFill>
                    <a:latin typeface="Blackadder ITC" panose="04020505051007020D02" pitchFamily="82" charset="0"/>
                  </a:rPr>
                  <a:t>Formation certifiée </a:t>
                </a:r>
              </a:p>
              <a:p>
                <a:pPr algn="ctr"/>
                <a:r>
                  <a:rPr lang="fr-FR" sz="1200" dirty="0" smtClean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MINISTÈRE AUPRÈS DES ENFANTS</a:t>
                </a:r>
                <a:endParaRPr lang="en-US" sz="120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-213411" y="110242"/>
              <a:ext cx="1761075" cy="1446550"/>
              <a:chOff x="85702" y="148797"/>
              <a:chExt cx="1761075" cy="144655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34609" y="220770"/>
                <a:ext cx="1512168" cy="1192006"/>
              </a:xfrm>
              <a:prstGeom prst="rect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 smtClean="0">
                    <a:latin typeface="Agency FB" panose="020B0503020202020204" pitchFamily="34" charset="0"/>
                  </a:rPr>
                  <a:t>         Pre</a:t>
                </a:r>
                <a:r>
                  <a:rPr lang="fr-FR" b="1" i="1" dirty="0" err="1" smtClean="0">
                    <a:latin typeface="Agency FB" panose="020B0503020202020204" pitchFamily="34" charset="0"/>
                  </a:rPr>
                  <a:t>miè</a:t>
                </a:r>
                <a:r>
                  <a:rPr lang="en-US" b="1" i="1" dirty="0" smtClean="0">
                    <a:latin typeface="Agency FB" panose="020B0503020202020204" pitchFamily="34" charset="0"/>
                  </a:rPr>
                  <a:t>res</a:t>
                </a:r>
              </a:p>
              <a:p>
                <a:pPr algn="ctr"/>
                <a:r>
                  <a:rPr lang="fr-FR" b="1" i="1" dirty="0" smtClean="0">
                    <a:latin typeface="Agency FB" panose="020B0503020202020204" pitchFamily="34" charset="0"/>
                  </a:rPr>
                  <a:t>Années</a:t>
                </a:r>
                <a:endParaRPr lang="en-US" b="1" i="1" dirty="0">
                  <a:latin typeface="Agency FB" panose="020B05030202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21365418">
                <a:off x="85702" y="148797"/>
                <a:ext cx="992834" cy="14465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en-US" sz="8800" b="1" i="1" cap="none" spc="0" dirty="0" smtClean="0">
                    <a:ln/>
                    <a:solidFill>
                      <a:srgbClr val="006600"/>
                    </a:solidFill>
                    <a:effectLst/>
                  </a:rPr>
                  <a:t>7</a:t>
                </a:r>
                <a:endParaRPr lang="en-US" sz="8800" b="1" i="1" cap="none" spc="0" dirty="0">
                  <a:ln/>
                  <a:solidFill>
                    <a:srgbClr val="006600"/>
                  </a:solidFill>
                  <a:effectLst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90593" y="220770"/>
                <a:ext cx="699755" cy="32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50000"/>
                  </a:lnSpc>
                </a:pPr>
                <a:r>
                  <a:rPr lang="fr-FR" sz="2800" b="1" i="1" dirty="0" smtClean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Les   </a:t>
                </a:r>
                <a:endParaRPr lang="en-US" sz="2800" b="1" i="1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36912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23728" y="548680"/>
            <a:ext cx="52565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Malheureusement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critiquent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travail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parfait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Rappelez-vous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y a une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courbe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d’apprentissage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adaptée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à              	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âge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2636912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979712" y="260648"/>
            <a:ext cx="561662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Permettez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l’enfant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ait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pression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Félicitez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-le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efforts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, non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perfection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Aidez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-le à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tendre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vers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l’excellence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donnez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-lui la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continuer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à y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aspirer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631825" indent="-268288" algn="ctr"/>
            <a:r>
              <a:rPr lang="es-MX" sz="31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pratique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n’atteint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perfection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affermit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100" b="1" dirty="0" err="1" smtClean="0">
                <a:latin typeface="Arial" pitchFamily="34" charset="0"/>
                <a:cs typeface="Arial" pitchFamily="34" charset="0"/>
              </a:rPr>
              <a:t>progrès</a:t>
            </a:r>
            <a:r>
              <a:rPr lang="es-MX" sz="31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ES_tradnl" sz="31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051720" y="188640"/>
            <a:ext cx="55446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44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200" b="1" i="1" spc="300" dirty="0" err="1" smtClean="0">
                <a:latin typeface="+mj-lt"/>
                <a:cs typeface="Arial" pitchFamily="34" charset="0"/>
              </a:rPr>
              <a:t>Félicitez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l’enfant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pour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ses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efforts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.  Faire de son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mieux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est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plus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important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 que la </a:t>
            </a:r>
            <a:r>
              <a:rPr lang="es-ES" sz="4200" b="1" i="1" spc="300" dirty="0" err="1" smtClean="0">
                <a:latin typeface="+mj-lt"/>
                <a:cs typeface="Arial" pitchFamily="34" charset="0"/>
              </a:rPr>
              <a:t>perfection</a:t>
            </a:r>
            <a:r>
              <a:rPr lang="es-ES" sz="42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-36512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-27384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Sépare</a:t>
            </a:r>
            <a:r>
              <a:rPr lang="es-MX" sz="3200" b="1" dirty="0" err="1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la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valeur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personnelle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du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succès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l’échec</a:t>
            </a:r>
            <a:endParaRPr lang="es-ES_tradnl" sz="32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07704" y="1484784"/>
            <a:ext cx="59046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aide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affronter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tâches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, le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sentier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succès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rempli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bonnes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intentions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échoué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. La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enfant</a:t>
            </a:r>
            <a:endParaRPr lang="es-MX" sz="27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7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réagit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face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erreurs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l’échec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     	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déterminera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fera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face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700" dirty="0" err="1" smtClean="0">
                <a:latin typeface="Arial" pitchFamily="34" charset="0"/>
                <a:cs typeface="Arial" pitchFamily="34" charset="0"/>
              </a:rPr>
              <a:t>défis</a:t>
            </a:r>
            <a:r>
              <a:rPr lang="es-MX" sz="2700" dirty="0" smtClean="0">
                <a:latin typeface="Arial" pitchFamily="34" charset="0"/>
                <a:cs typeface="Arial" pitchFamily="34" charset="0"/>
              </a:rPr>
              <a:t> .</a:t>
            </a:r>
            <a:endParaRPr lang="es-ES_tradnl" sz="2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332656"/>
            <a:ext cx="568863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d’enseigner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réussir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d’eux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échec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Utilisez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échecs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enseigner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leçons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pouvant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utilisées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qu’échelon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succès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futurs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d’apprendre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l’échec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la fin du monde. </a:t>
            </a:r>
          </a:p>
          <a:p>
            <a:pPr algn="r"/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63688" y="428466"/>
            <a:ext cx="5616624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3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perfectionistess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établissent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eux-mêmes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des normes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quasi-impossibles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atteindre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Celà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soumet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à un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grand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stress. Si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a une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tendance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naturelle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direction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surveillez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paroles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regards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 susceptibles de le faire se sentir  </a:t>
            </a:r>
            <a:r>
              <a:rPr lang="es-MX" sz="3300" dirty="0" err="1" smtClean="0">
                <a:latin typeface="Arial" pitchFamily="34" charset="0"/>
                <a:cs typeface="Arial" pitchFamily="34" charset="0"/>
              </a:rPr>
              <a:t>inférieur</a:t>
            </a:r>
            <a:r>
              <a:rPr lang="es-MX" sz="33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3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500474"/>
            <a:ext cx="568863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distinguer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résultat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abordée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Séparez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l’acteur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” de “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l’acte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”.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Veillez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décourager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humilier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Rappelez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-lui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qu’il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ne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travaille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parfait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Récompensez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chacun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1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.  </a:t>
            </a:r>
            <a:endParaRPr lang="es-ES_tradnl" sz="3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335558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Fais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sorte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que la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participation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soit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plus importante que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gagner</a:t>
            </a:r>
            <a:endParaRPr lang="es-ES_tradnl" sz="32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99792" y="2029485"/>
            <a:ext cx="590465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Leçons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relatives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444500">
              <a:buAutoNum type="arabicPeriod"/>
            </a:pP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901700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signifie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faire de son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jouant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et non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nécessairement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tête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la fin du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jeu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116632"/>
            <a:ext cx="604867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relatif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1200" b="1" dirty="0" smtClean="0">
              <a:latin typeface="Arial" pitchFamily="34" charset="0"/>
              <a:cs typeface="Arial" pitchFamily="34" charset="0"/>
            </a:endParaRPr>
          </a:p>
          <a:p>
            <a:pPr marL="268288" algn="r"/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y aura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serez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quelqu’un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d’autre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404664"/>
            <a:ext cx="6192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n’a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rien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68288" algn="r"/>
            <a:r>
              <a:rPr lang="es-MX" sz="36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créés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l’image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  ,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yeux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infinie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cela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n’a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rien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404664"/>
            <a:ext cx="50855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smtClean="0"/>
              <a:t>La confiance en soi est la capacité de sortir de son milieu familier et d’affronter les événements de la vie sans tomber en lambeaux  </a:t>
            </a:r>
            <a:endParaRPr lang="en-US" sz="4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260648"/>
            <a:ext cx="58326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4. La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compétition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jeu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et non la fin du monde.</a:t>
            </a:r>
            <a:endParaRPr lang="es-ES_tradnl" sz="3200" b="1" dirty="0" smtClean="0">
              <a:latin typeface="Arial" pitchFamily="34" charset="0"/>
              <a:cs typeface="Arial" pitchFamily="34" charset="0"/>
            </a:endParaRPr>
          </a:p>
          <a:p>
            <a:pPr marL="363538"/>
            <a:r>
              <a:rPr lang="es-MX" sz="32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compétition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 la vie,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évitée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Nous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devons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enseigner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nos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dès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enfance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compétir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grâce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faisant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mieux</a:t>
            </a:r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pPr marL="363538" algn="r"/>
            <a:r>
              <a:rPr lang="es-MX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savourant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jeu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félicitant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gagnant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quelqu’il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soit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476672"/>
            <a:ext cx="57606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L’important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 de  </a:t>
            </a:r>
            <a:r>
              <a:rPr lang="es-MX" sz="3600" b="1" dirty="0" err="1" smtClean="0">
                <a:latin typeface="Arial" pitchFamily="34" charset="0"/>
                <a:cs typeface="Arial" pitchFamily="34" charset="0"/>
              </a:rPr>
              <a:t>participer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3600" b="1" dirty="0" smtClean="0">
              <a:latin typeface="Arial" pitchFamily="34" charset="0"/>
              <a:cs typeface="Arial" pitchFamily="34" charset="0"/>
            </a:endParaRPr>
          </a:p>
          <a:p>
            <a:pPr marL="268288"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récompense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jeu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devrait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se divertir,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acquérir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268288" algn="ctr"/>
            <a:r>
              <a:rPr lang="es-MX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 se faire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amis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et</a:t>
            </a:r>
          </a:p>
          <a:p>
            <a:pPr marL="268288" algn="r"/>
            <a:r>
              <a:rPr lang="es-MX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  savoir que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son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548680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/>
              <a:t>6. Ne </a:t>
            </a:r>
            <a:r>
              <a:rPr lang="es-MX" sz="3600" b="1" dirty="0" err="1" smtClean="0"/>
              <a:t>perdez</a:t>
            </a:r>
            <a:r>
              <a:rPr lang="es-MX" sz="3600" b="1" dirty="0" smtClean="0"/>
              <a:t> </a:t>
            </a:r>
            <a:r>
              <a:rPr lang="es-MX" sz="3600" b="1" dirty="0" err="1" smtClean="0"/>
              <a:t>pas</a:t>
            </a:r>
            <a:r>
              <a:rPr lang="es-MX" sz="3600" b="1" dirty="0" smtClean="0"/>
              <a:t> de </a:t>
            </a:r>
            <a:r>
              <a:rPr lang="es-MX" sz="3600" b="1" dirty="0" err="1" smtClean="0"/>
              <a:t>vue</a:t>
            </a:r>
            <a:r>
              <a:rPr lang="es-MX" sz="3600" b="1" dirty="0" smtClean="0"/>
              <a:t> ce concept.</a:t>
            </a:r>
          </a:p>
          <a:p>
            <a:pPr marL="268288" algn="ctr"/>
            <a:r>
              <a:rPr lang="es-MX" sz="3600" i="1" dirty="0" smtClean="0"/>
              <a:t>“Tu es un </a:t>
            </a:r>
            <a:r>
              <a:rPr lang="es-MX" sz="3600" i="1" dirty="0"/>
              <a:t>*</a:t>
            </a:r>
            <a:r>
              <a:rPr lang="es-MX" sz="3600" i="1" dirty="0" err="1" smtClean="0"/>
              <a:t>gagnant</a:t>
            </a:r>
            <a:r>
              <a:rPr lang="es-MX" sz="3600" i="1" dirty="0" smtClean="0"/>
              <a:t> *, si tu  </a:t>
            </a:r>
            <a:r>
              <a:rPr lang="es-MX" sz="3600" i="1" dirty="0" err="1" smtClean="0"/>
              <a:t>perds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mais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est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capable</a:t>
            </a:r>
            <a:r>
              <a:rPr lang="es-MX" sz="3600" i="1" dirty="0" smtClean="0"/>
              <a:t> de </a:t>
            </a:r>
            <a:r>
              <a:rPr lang="es-MX" sz="3600" i="1" dirty="0" err="1" smtClean="0"/>
              <a:t>féliciter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honnêtement</a:t>
            </a:r>
            <a:r>
              <a:rPr lang="es-MX" sz="3600" i="1" dirty="0" smtClean="0"/>
              <a:t> et </a:t>
            </a:r>
            <a:r>
              <a:rPr lang="es-MX" sz="3600" i="1" dirty="0" err="1" smtClean="0"/>
              <a:t>avec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sympathie</a:t>
            </a:r>
            <a:r>
              <a:rPr lang="es-MX" sz="3600" i="1" dirty="0" smtClean="0"/>
              <a:t> et te </a:t>
            </a:r>
            <a:r>
              <a:rPr lang="es-MX" sz="3600" i="1" dirty="0" err="1" smtClean="0"/>
              <a:t>sens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heureux</a:t>
            </a:r>
            <a:r>
              <a:rPr lang="es-MX" sz="3600" i="1" dirty="0" smtClean="0"/>
              <a:t> </a:t>
            </a:r>
            <a:r>
              <a:rPr lang="es-MX" sz="3600" i="1" dirty="0" err="1" smtClean="0"/>
              <a:t>pour</a:t>
            </a:r>
            <a:r>
              <a:rPr lang="es-MX" sz="3600" i="1" dirty="0" smtClean="0"/>
              <a:t> la </a:t>
            </a:r>
            <a:r>
              <a:rPr lang="es-MX" sz="3600" i="1" dirty="0" err="1" smtClean="0"/>
              <a:t>gagnant</a:t>
            </a:r>
            <a:r>
              <a:rPr lang="es-MX" sz="3600" i="1" dirty="0" smtClean="0"/>
              <a:t> ”.</a:t>
            </a:r>
            <a:endParaRPr lang="es-ES_tradnl" sz="3600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44624"/>
            <a:ext cx="6130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Jouez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avec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vos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_tradnl" sz="36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339752" y="1124744"/>
            <a:ext cx="54726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meilleur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moyen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d’enseigner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à vos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 des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leçons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sur le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perdre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jouer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Permettez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voient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divertir en 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jouant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lieu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d’emphatiser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l’importance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600" dirty="0" err="1" smtClean="0">
                <a:latin typeface="Arial" pitchFamily="34" charset="0"/>
                <a:cs typeface="Arial" pitchFamily="34" charset="0"/>
              </a:rPr>
              <a:t>gagner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79712" y="260648"/>
            <a:ext cx="55446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4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majorité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n’ont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aucune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idée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l’importance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qu’attachent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jouer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avec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 Cela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fait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se sentir 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Affermissez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relation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maintenez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influence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et 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fortifiez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un esprit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d’équipe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err="1" smtClean="0">
                <a:latin typeface="Arial" pitchFamily="34" charset="0"/>
                <a:cs typeface="Arial" pitchFamily="34" charset="0"/>
              </a:rPr>
              <a:t>familiale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305936"/>
            <a:ext cx="59046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45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3800" b="1" i="1" spc="300" dirty="0" err="1" smtClean="0">
                <a:latin typeface="+mj-lt"/>
                <a:cs typeface="Arial" pitchFamily="34" charset="0"/>
              </a:rPr>
              <a:t>Jouez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avec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vos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leur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procure un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sentiment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d’importance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fortifie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vos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relations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avec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eux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maintient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votre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influence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et 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stimule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l’esprit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3800" b="1" i="1" spc="300" dirty="0" err="1" smtClean="0">
                <a:latin typeface="+mj-lt"/>
                <a:cs typeface="Arial" pitchFamily="34" charset="0"/>
              </a:rPr>
              <a:t>d’équipe</a:t>
            </a:r>
            <a:r>
              <a:rPr lang="es-ES" sz="38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263550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Ouvrez</a:t>
            </a:r>
            <a:r>
              <a:rPr lang="es-MX" sz="32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les portes des </a:t>
            </a:r>
            <a:r>
              <a:rPr lang="es-MX" sz="32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possibiltés</a:t>
            </a:r>
            <a:endParaRPr lang="es-ES_tradnl" sz="32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95736" y="1340768"/>
            <a:ext cx="56166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talent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développe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contribue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son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assurance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utilisé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sa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gloire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Durant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sept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années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vie,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tôt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commencer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talents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s-MX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 et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intérêts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accordés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564904"/>
            <a:ext cx="2328330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la CONFIANCE EN SOI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346586"/>
            <a:ext cx="60486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Exigez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preuve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utile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côté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encourager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rendre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heureux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rappeler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consacrent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talents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Dieu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utiliser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sa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gloire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s-MX" sz="3000" dirty="0" err="1">
                <a:latin typeface="Arial" pitchFamily="34" charset="0"/>
                <a:cs typeface="Arial" pitchFamily="34" charset="0"/>
              </a:rPr>
              <a:t>n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ouvelle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capacité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habileté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contribuera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également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affermir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sentiments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valeur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s-MX" sz="30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ersonnelle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654943"/>
            <a:ext cx="73448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46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400" b="1" i="1" spc="300" dirty="0" err="1" smtClean="0">
                <a:latin typeface="+mj-lt"/>
                <a:cs typeface="Arial" pitchFamily="34" charset="0"/>
              </a:rPr>
              <a:t>Chaque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talent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que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l’enfant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développe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édifie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la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confiance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en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soi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et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peut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être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utilisé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par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Dieu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  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pour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sa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gloire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404664"/>
            <a:ext cx="5682257" cy="5142185"/>
            <a:chOff x="1510472" y="908720"/>
            <a:chExt cx="6598052" cy="5358209"/>
          </a:xfrm>
        </p:grpSpPr>
        <p:sp>
          <p:nvSpPr>
            <p:cNvPr id="3" name="2 Rectángulo"/>
            <p:cNvSpPr/>
            <p:nvPr/>
          </p:nvSpPr>
          <p:spPr>
            <a:xfrm>
              <a:off x="5941979" y="5785869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235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2095766" y="2034216"/>
              <a:ext cx="5769321" cy="2918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Quels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sont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les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intérêts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et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talents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paticuliers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de vos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enfants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? 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510472" y="908720"/>
              <a:ext cx="1341144" cy="481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Activité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305936"/>
            <a:ext cx="58326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No. 42</a:t>
            </a:r>
          </a:p>
          <a:p>
            <a:pPr algn="r"/>
            <a:endParaRPr lang="es-ES" sz="1200" b="1" i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es-ES" sz="4400" b="1" i="1" spc="300" dirty="0" smtClean="0">
                <a:latin typeface="+mj-lt"/>
                <a:cs typeface="Arial" pitchFamily="34" charset="0"/>
              </a:rPr>
              <a:t>Les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parents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trop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protecteurs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sabotent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eux-mêmes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la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croissance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de la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confiance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en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soi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chez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leurs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b="1" i="1" spc="300" dirty="0" err="1" smtClean="0">
                <a:latin typeface="+mj-lt"/>
                <a:cs typeface="Arial" pitchFamily="34" charset="0"/>
              </a:rPr>
              <a:t>enfants</a:t>
            </a:r>
            <a:r>
              <a:rPr lang="es-ES" sz="44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404664"/>
            <a:ext cx="5754265" cy="5142185"/>
            <a:chOff x="1426859" y="908720"/>
            <a:chExt cx="6681665" cy="5358209"/>
          </a:xfrm>
        </p:grpSpPr>
        <p:sp>
          <p:nvSpPr>
            <p:cNvPr id="3" name="2 Rectángulo"/>
            <p:cNvSpPr/>
            <p:nvPr/>
          </p:nvSpPr>
          <p:spPr>
            <a:xfrm>
              <a:off x="5941979" y="5785869"/>
              <a:ext cx="2166545" cy="4810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Página 236.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2095765" y="2255076"/>
              <a:ext cx="6012758" cy="2405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Principes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à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appliquer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au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sein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de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votre</a:t>
              </a:r>
              <a:r>
                <a:rPr lang="es-ES" sz="4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800" dirty="0" err="1" smtClean="0">
                  <a:latin typeface="Arial" pitchFamily="34" charset="0"/>
                  <a:cs typeface="Arial" pitchFamily="34" charset="0"/>
                </a:rPr>
                <a:t>famille</a:t>
              </a:r>
              <a:endParaRPr lang="es-ES" sz="48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26859" y="908720"/>
              <a:ext cx="1385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smtClean="0">
                  <a:solidFill>
                    <a:schemeClr val="bg2">
                      <a:lumMod val="25000"/>
                    </a:schemeClr>
                  </a:solidFill>
                </a:rPr>
                <a:t>Actividad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7" name="Rectangle 6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299530"/>
            <a:ext cx="5832648" cy="1617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s-MX" sz="44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Évitez</a:t>
            </a:r>
            <a:r>
              <a:rPr lang="es-MX" sz="44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d’être</a:t>
            </a:r>
            <a:r>
              <a:rPr lang="es-MX" sz="44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MX" sz="44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MX" sz="44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trop</a:t>
            </a:r>
            <a:r>
              <a:rPr lang="es-MX" sz="44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protecteurs</a:t>
            </a:r>
            <a:endParaRPr lang="es-ES_tradnl" sz="44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55776" y="2204864"/>
            <a:ext cx="5904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L’une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tâches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d’un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bébé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d’arriver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es-MX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autosuffisant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Puis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vient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tâche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d’apprendre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satisfaire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besoins</a:t>
            </a:r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s-MX" sz="3200" dirty="0" err="1" smtClean="0">
                <a:latin typeface="Arial" pitchFamily="34" charset="0"/>
                <a:cs typeface="Arial" pitchFamily="34" charset="0"/>
              </a:rPr>
              <a:t>personnels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5" name="Rectangle 4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260648"/>
            <a:ext cx="56886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Certains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quasi</a:t>
            </a:r>
            <a:r>
              <a:rPr lang="es-MX" sz="3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étouffent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>
                <a:latin typeface="Arial" pitchFamily="34" charset="0"/>
                <a:cs typeface="Arial" pitchFamily="34" charset="0"/>
              </a:rPr>
              <a:t>enfants</a:t>
            </a:r>
            <a:r>
              <a:rPr lang="es-MX" sz="3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à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vouloir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protéger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certaines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conséquences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naturelles</a:t>
            </a:r>
            <a:endParaRPr lang="es-MX" sz="3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seraient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eux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merveilleuses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opportunités</a:t>
            </a:r>
            <a:endParaRPr lang="es-MX" sz="3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38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es-MX" sz="3800" dirty="0" err="1" smtClean="0">
                <a:latin typeface="Arial" pitchFamily="34" charset="0"/>
                <a:cs typeface="Arial" pitchFamily="34" charset="0"/>
              </a:rPr>
              <a:t>d’apprentissage</a:t>
            </a:r>
            <a:r>
              <a:rPr lang="es-MX" sz="38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8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94672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-36512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8505" y="188640"/>
            <a:ext cx="553983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Tout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bien,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balance.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majorité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des cas,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aidé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ce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croître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développer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plus grande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soi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faut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stimulation</a:t>
            </a:r>
            <a:r>
              <a:rPr lang="es-MX" sz="3000" dirty="0">
                <a:latin typeface="Arial" pitchFamily="34" charset="0"/>
                <a:cs typeface="Arial" pitchFamily="34" charset="0"/>
              </a:rPr>
              <a:t>;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non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prévention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confiance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savoir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support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: à savoir des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prêts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à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aider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besoin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36912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116632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enfants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ont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besoin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de sentir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qu’ils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sont</a:t>
            </a:r>
            <a:r>
              <a:rPr lang="es-MX" sz="3600" b="1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3600" b="1" dirty="0" err="1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utiles</a:t>
            </a:r>
            <a:endParaRPr lang="es-ES_tradnl" sz="3600" b="1" dirty="0">
              <a:solidFill>
                <a:srgbClr val="FF99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55776" y="1689849"/>
            <a:ext cx="59766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L’une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premières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manières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promouvoir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sentiment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d’importance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chez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vos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assurer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reçoivent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message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es-MX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importants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famille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apporter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une                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contribution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importante.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6" name="Rectangle 5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9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304195"/>
            <a:ext cx="59046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majorité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savent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vaut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que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fassent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eux-mêmes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choses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Cependant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si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ne</a:t>
            </a:r>
            <a:endParaRPr lang="es-MX" sz="3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commencez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pas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encore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pour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réellement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capables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de les faire, 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alors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comment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pouvez-vous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attendre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à ce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qu’ils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capables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seront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peu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s-MX" sz="3000" dirty="0" err="1" smtClean="0">
                <a:latin typeface="Arial" pitchFamily="34" charset="0"/>
                <a:cs typeface="Arial" pitchFamily="34" charset="0"/>
              </a:rPr>
              <a:t>grands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?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13411" y="110242"/>
            <a:ext cx="1761075" cy="1446550"/>
            <a:chOff x="85702" y="148797"/>
            <a:chExt cx="1761075" cy="1446550"/>
          </a:xfrm>
        </p:grpSpPr>
        <p:sp>
          <p:nvSpPr>
            <p:cNvPr id="4" name="Rectangle 3"/>
            <p:cNvSpPr/>
            <p:nvPr/>
          </p:nvSpPr>
          <p:spPr>
            <a:xfrm>
              <a:off x="334609" y="220770"/>
              <a:ext cx="1512168" cy="1192006"/>
            </a:xfrm>
            <a:prstGeom prst="rect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 smtClean="0">
                  <a:latin typeface="Agency FB" panose="020B0503020202020204" pitchFamily="34" charset="0"/>
                </a:rPr>
                <a:t>         Pre</a:t>
              </a:r>
              <a:r>
                <a:rPr lang="fr-FR" b="1" i="1" dirty="0" err="1" smtClean="0">
                  <a:latin typeface="Agency FB" panose="020B0503020202020204" pitchFamily="34" charset="0"/>
                </a:rPr>
                <a:t>miè</a:t>
              </a:r>
              <a:r>
                <a:rPr lang="en-US" b="1" i="1" dirty="0" smtClean="0">
                  <a:latin typeface="Agency FB" panose="020B0503020202020204" pitchFamily="34" charset="0"/>
                </a:rPr>
                <a:t>res</a:t>
              </a:r>
            </a:p>
            <a:p>
              <a:pPr algn="ctr"/>
              <a:r>
                <a:rPr lang="fr-FR" b="1" i="1" dirty="0" smtClean="0">
                  <a:latin typeface="Agency FB" panose="020B0503020202020204" pitchFamily="34" charset="0"/>
                </a:rPr>
                <a:t>Années</a:t>
              </a:r>
              <a:endParaRPr lang="en-US" b="1" i="1" dirty="0">
                <a:latin typeface="Agency FB" panose="020B0503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21365418">
              <a:off x="85702" y="148797"/>
              <a:ext cx="992834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8800" b="1" i="1" cap="none" spc="0" dirty="0" smtClean="0">
                  <a:ln/>
                  <a:solidFill>
                    <a:srgbClr val="006600"/>
                  </a:solidFill>
                  <a:effectLst/>
                </a:rPr>
                <a:t>7</a:t>
              </a:r>
              <a:endParaRPr lang="en-US" sz="8800" b="1" i="1" cap="none" spc="0" dirty="0">
                <a:ln/>
                <a:solidFill>
                  <a:srgbClr val="006600"/>
                </a:solidFill>
                <a:effectLst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93" y="220770"/>
              <a:ext cx="699755" cy="32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fr-FR" sz="2800" b="1" i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Les   </a:t>
              </a:r>
              <a:endParaRPr lang="en-US" sz="2800" b="1" i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9997692">
            <a:off x="7040721" y="521451"/>
            <a:ext cx="913263" cy="30777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Séminaire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2628201"/>
            <a:ext cx="2093009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La CONSTRUCTION de 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la CONFIANCE EN SOI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453336"/>
            <a:ext cx="2036135" cy="261610"/>
          </a:xfrm>
          <a:prstGeom prst="rect">
            <a:avLst/>
          </a:prstGeom>
          <a:solidFill>
            <a:srgbClr val="3399FF"/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Division Interaméricaine </a:t>
            </a:r>
            <a:endParaRPr lang="en-US" sz="1100" b="1" dirty="0">
              <a:solidFill>
                <a:schemeClr val="bg1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6315</TotalTime>
  <Words>2191</Words>
  <Application>Microsoft Office PowerPoint</Application>
  <PresentationFormat>On-screen Show (4:3)</PresentationFormat>
  <Paragraphs>408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Pamella Scott</cp:lastModifiedBy>
  <cp:revision>44</cp:revision>
  <dcterms:created xsi:type="dcterms:W3CDTF">2013-11-13T06:51:48Z</dcterms:created>
  <dcterms:modified xsi:type="dcterms:W3CDTF">2014-09-15T19:47:53Z</dcterms:modified>
</cp:coreProperties>
</file>